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5143500" cx="9144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Nunito"/>
      <p:regular r:id="rId52"/>
      <p:bold r:id="rId53"/>
      <p:italic r:id="rId54"/>
      <p:boldItalic r:id="rId55"/>
    </p:embeddedFont>
    <p:embeddedFont>
      <p:font typeface="Maven Pro"/>
      <p:regular r:id="rId56"/>
      <p:bold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C48A4E-C4A1-488E-A25F-EA21DC3928F1}">
  <a:tblStyle styleId="{FEC48A4E-C4A1-488E-A25F-EA21DC3928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oboto-regular.fntdata"/><Relationship Id="rId47" Type="http://schemas.openxmlformats.org/officeDocument/2006/relationships/slide" Target="slides/slide40.xml"/><Relationship Id="rId49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Nunito-bold.fntdata"/><Relationship Id="rId52" Type="http://schemas.openxmlformats.org/officeDocument/2006/relationships/font" Target="fonts/Nunito-regular.fntdata"/><Relationship Id="rId11" Type="http://schemas.openxmlformats.org/officeDocument/2006/relationships/slide" Target="slides/slide4.xml"/><Relationship Id="rId55" Type="http://schemas.openxmlformats.org/officeDocument/2006/relationships/font" Target="fonts/Nunito-boldItalic.fntdata"/><Relationship Id="rId10" Type="http://schemas.openxmlformats.org/officeDocument/2006/relationships/slide" Target="slides/slide3.xml"/><Relationship Id="rId54" Type="http://schemas.openxmlformats.org/officeDocument/2006/relationships/font" Target="fonts/Nunito-italic.fntdata"/><Relationship Id="rId13" Type="http://schemas.openxmlformats.org/officeDocument/2006/relationships/slide" Target="slides/slide6.xml"/><Relationship Id="rId57" Type="http://schemas.openxmlformats.org/officeDocument/2006/relationships/font" Target="fonts/MavenPro-bold.fntdata"/><Relationship Id="rId12" Type="http://schemas.openxmlformats.org/officeDocument/2006/relationships/slide" Target="slides/slide5.xml"/><Relationship Id="rId56" Type="http://schemas.openxmlformats.org/officeDocument/2006/relationships/font" Target="fonts/MavenPro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e85ab81b34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2e85ab81b34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565f4dfb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565f4dfb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47a6f05af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47a6f05af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47a6f05af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47a6f05af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541758115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541758115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47a6f05af3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47a6f05af3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47a6f05af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47a6f05af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53c3470d1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53c3470d1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54175811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54175811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541758115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541758115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5417581150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541758115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85ab81b34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e85ab81b34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47a6f05af3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47a6f05af3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47a6f05af3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47a6f05af3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47a6f05af3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47a6f05af3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565f4dfb1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565f4dfb1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47a6f05af3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47a6f05af3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541758115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541758115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56d1bfd22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56d1bfd22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56d1bfd22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56d1bfd2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541758115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541758115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47a6f05af3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47a6f05af3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e85ab81b34_0_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2e85ab81b34_0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47a6f05af3_0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47a6f05af3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541758115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541758115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47a6f05af3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47a6f05af3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47a6f05af3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47a6f05af3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e85ab81b34_0_8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g2e85ab81b34_0_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e85ab81b34_0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g2e85ab81b34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e85ab81b34_0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g2e85ab81b34_0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e85ab81b34_0_10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g2e85ab81b34_0_10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e85ab81b34_0_10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g2e85ab81b34_0_1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e9aa7fec1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g2e9aa7fec1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e9aa7fec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g2e9aa7fec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417b3f306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417b3f306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47a6f05a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47a6f05a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 dance - texture, dynamics, focus, posture, soundscape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541758115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541758115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 dance - texture, dynamics, focus, posture, soundscape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573cee0e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573cee0e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Necessary to bring in a more prescriptive approach - will look different for every teacher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47a6f05af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47a6f05af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56" name="Google Shape;56;p14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57" name="Google Shape;57;p14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4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oogle Shape;59;p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60" name="Google Shape;60;p14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4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4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14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64" name="Google Shape;64;p14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4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4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68;p14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69" name="Google Shape;69;p1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" name="Google Shape;74;p14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75" name="Google Shape;75;p14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 rot="-9830444">
              <a:off x="6469759" y="3480727"/>
              <a:ext cx="320148" cy="320148"/>
            </a:xfrm>
            <a:prstGeom prst="ellipse">
              <a:avLst/>
            </a:pr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14"/>
            <p:cNvGrpSpPr/>
            <p:nvPr/>
          </p:nvGrpSpPr>
          <p:grpSpPr>
            <a:xfrm>
              <a:off x="7647815" y="2704283"/>
              <a:ext cx="635220" cy="635219"/>
              <a:chOff x="6725724" y="2701260"/>
              <a:chExt cx="1208101" cy="1208100"/>
            </a:xfrm>
          </p:grpSpPr>
          <p:sp>
            <p:nvSpPr>
              <p:cNvPr id="78" name="Google Shape;78;p14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14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" name="Google Shape;82;p14"/>
            <p:cNvGrpSpPr/>
            <p:nvPr/>
          </p:nvGrpSpPr>
          <p:grpSpPr>
            <a:xfrm>
              <a:off x="7952718" y="179238"/>
              <a:ext cx="873165" cy="873002"/>
              <a:chOff x="7754428" y="208725"/>
              <a:chExt cx="541800" cy="541800"/>
            </a:xfrm>
          </p:grpSpPr>
          <p:sp>
            <p:nvSpPr>
              <p:cNvPr id="83" name="Google Shape;83;p1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85;p14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 rot="-9830444">
              <a:off x="6469759" y="3480726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6" name="Google Shape;96;p1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6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103" name="Google Shape;103;p16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04" name="Google Shape;104;p16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6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106;p16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107" name="Google Shape;107;p16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110;p16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111" name="Google Shape;111;p16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115;p16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116" name="Google Shape;116;p16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117" name="Google Shape;117;p16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" name="Google Shape;119;p16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120" name="Google Shape;120;p16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" name="Google Shape;123;p16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124" name="Google Shape;124;p16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129" name="Google Shape;129;p16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4" name="Google Shape;134;p16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8" name="Google Shape;138;p1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46" name="Google Shape;146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52" name="Google Shape;152;p1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0"/>
          <p:cNvGrpSpPr/>
          <p:nvPr/>
        </p:nvGrpSpPr>
        <p:grpSpPr>
          <a:xfrm>
            <a:off x="6866714" y="1359"/>
            <a:ext cx="2267522" cy="2601638"/>
            <a:chOff x="6790514" y="1359"/>
            <a:chExt cx="2267522" cy="2601638"/>
          </a:xfrm>
        </p:grpSpPr>
        <p:grpSp>
          <p:nvGrpSpPr>
            <p:cNvPr id="159" name="Google Shape;159;p20"/>
            <p:cNvGrpSpPr/>
            <p:nvPr/>
          </p:nvGrpSpPr>
          <p:grpSpPr>
            <a:xfrm>
              <a:off x="7067536" y="1359"/>
              <a:ext cx="1990500" cy="1990200"/>
              <a:chOff x="7067536" y="1359"/>
              <a:chExt cx="1990500" cy="1990200"/>
            </a:xfrm>
          </p:grpSpPr>
          <p:sp>
            <p:nvSpPr>
              <p:cNvPr id="160" name="Google Shape;160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 rot="-8649154">
                <a:off x="7349962" y="283757"/>
                <a:ext cx="1425647" cy="1425404"/>
              </a:xfrm>
              <a:prstGeom prst="ellipse">
                <a:avLst/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20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64" name="Google Shape;164;p20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20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68" name="Google Shape;168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0" name="Google Shape;170;p20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74" name="Google Shape;174;p2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2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2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82" name="Google Shape;182;p2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3"/>
          <p:cNvGrpSpPr/>
          <p:nvPr/>
        </p:nvGrpSpPr>
        <p:grpSpPr>
          <a:xfrm>
            <a:off x="49" y="4099200"/>
            <a:ext cx="9144039" cy="1044300"/>
            <a:chOff x="49" y="4099200"/>
            <a:chExt cx="9144039" cy="1044300"/>
          </a:xfrm>
        </p:grpSpPr>
        <p:grpSp>
          <p:nvGrpSpPr>
            <p:cNvPr id="188" name="Google Shape;188;p23"/>
            <p:cNvGrpSpPr/>
            <p:nvPr/>
          </p:nvGrpSpPr>
          <p:grpSpPr>
            <a:xfrm>
              <a:off x="49" y="4309200"/>
              <a:ext cx="231622" cy="834300"/>
              <a:chOff x="2688737" y="4301380"/>
              <a:chExt cx="231900" cy="8343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23"/>
            <p:cNvGrpSpPr/>
            <p:nvPr/>
          </p:nvGrpSpPr>
          <p:grpSpPr>
            <a:xfrm>
              <a:off x="371403" y="4099200"/>
              <a:ext cx="231622" cy="1044300"/>
              <a:chOff x="2688737" y="4091380"/>
              <a:chExt cx="231900" cy="1044300"/>
            </a:xfrm>
          </p:grpSpPr>
          <p:sp>
            <p:nvSpPr>
              <p:cNvPr id="194" name="Google Shape;194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" name="Google Shape;199;p23"/>
            <p:cNvGrpSpPr/>
            <p:nvPr/>
          </p:nvGrpSpPr>
          <p:grpSpPr>
            <a:xfrm>
              <a:off x="742758" y="4309200"/>
              <a:ext cx="231622" cy="834300"/>
              <a:chOff x="2688737" y="4301380"/>
              <a:chExt cx="231900" cy="834300"/>
            </a:xfrm>
          </p:grpSpPr>
          <p:sp>
            <p:nvSpPr>
              <p:cNvPr id="200" name="Google Shape;200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23"/>
            <p:cNvGrpSpPr/>
            <p:nvPr/>
          </p:nvGrpSpPr>
          <p:grpSpPr>
            <a:xfrm>
              <a:off x="1114112" y="4518900"/>
              <a:ext cx="231622" cy="624600"/>
              <a:chOff x="2688737" y="4511080"/>
              <a:chExt cx="231900" cy="624600"/>
            </a:xfrm>
          </p:grpSpPr>
          <p:sp>
            <p:nvSpPr>
              <p:cNvPr id="205" name="Google Shape;205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2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209" name="Google Shape;209;p23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23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215" name="Google Shape;215;p23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23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220" name="Google Shape;220;p23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23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224" name="Google Shape;224;p23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" name="Google Shape;229;p23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230" name="Google Shape;230;p23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23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35" name="Google Shape;235;p23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23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40" name="Google Shape;240;p23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23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44" name="Google Shape;244;p23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" name="Google Shape;248;p2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49" name="Google Shape;249;p23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" name="Google Shape;253;p23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54" name="Google Shape;254;p23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3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60" name="Google Shape;260;p23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" name="Google Shape;264;p23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65" name="Google Shape;265;p23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68;p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69" name="Google Shape;269;p23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" name="Google Shape;273;p23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74" name="Google Shape;274;p23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" name="Google Shape;279;p23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80" name="Google Shape;280;p23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" name="Google Shape;284;p23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85" name="Google Shape;285;p23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" name="Google Shape;288;p2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89" name="Google Shape;289;p23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95" name="Google Shape;295;p23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" name="Google Shape;299;p23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300" name="Google Shape;300;p23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Google Shape;304;p23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305" name="Google Shape;305;p23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8" name="Google Shape;308;p2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309" name="Google Shape;309;p23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3" name="Google Shape;313;p23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23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5" name="Google Shape;315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rgbClr val="D9EAD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://www.youtube.com/watch?v=6hD12sBca40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6hD12sBca40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6hD12sBca40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hyperlink" Target="http://www.youtube.com/watch?v=al3ff8DIdpA" TargetMode="External"/><Relationship Id="rId5" Type="http://schemas.openxmlformats.org/officeDocument/2006/relationships/image" Target="../media/image23.jpg"/><Relationship Id="rId6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hyperlink" Target="http://www.youtube.com/watch?v=C5owuRSjUsQ" TargetMode="External"/><Relationship Id="rId5" Type="http://schemas.openxmlformats.org/officeDocument/2006/relationships/image" Target="../media/image19.jpg"/><Relationship Id="rId6" Type="http://schemas.openxmlformats.org/officeDocument/2006/relationships/hyperlink" Target="https://www.bbc.co.uk/teach/class-clips-video/music-ks3-finding-sounds-around-you-to-create-music/zkp347h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Relationship Id="rId4" Type="http://schemas.openxmlformats.org/officeDocument/2006/relationships/image" Target="../media/image20.jp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g"/><Relationship Id="rId4" Type="http://schemas.openxmlformats.org/officeDocument/2006/relationships/image" Target="../media/image26.png"/><Relationship Id="rId10" Type="http://schemas.openxmlformats.org/officeDocument/2006/relationships/image" Target="../media/image10.png"/><Relationship Id="rId9" Type="http://schemas.openxmlformats.org/officeDocument/2006/relationships/hyperlink" Target="http://drive.google.com/file/d/1C9JzS39wOLu5vJlE2ipOUiVDbm2SXjhU/view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Relationship Id="rId4" Type="http://schemas.openxmlformats.org/officeDocument/2006/relationships/image" Target="../media/image15.png"/><Relationship Id="rId5" Type="http://schemas.openxmlformats.org/officeDocument/2006/relationships/hyperlink" Target="http://drive.google.com/file/d/1C9JzS39wOLu5vJlE2ipOUiVDbm2SXjhU/view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jpg"/><Relationship Id="rId4" Type="http://schemas.openxmlformats.org/officeDocument/2006/relationships/image" Target="../media/image28.png"/><Relationship Id="rId9" Type="http://schemas.openxmlformats.org/officeDocument/2006/relationships/hyperlink" Target="http://drive.google.com/file/d/1W5z6-seMHX3PIV1dtijbQSn7oOnOWpMM/view" TargetMode="External"/><Relationship Id="rId5" Type="http://schemas.openxmlformats.org/officeDocument/2006/relationships/hyperlink" Target="http://drive.google.com/file/d/1W3XM9bDbvKZlkrA-a0p6MQlx6uVUtVuU/view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://drive.google.com/file/d/1NrzhViMpl2Nh-Wm7xN7wd-abCIoe-F_F/view" TargetMode="External"/><Relationship Id="rId8" Type="http://schemas.openxmlformats.org/officeDocument/2006/relationships/hyperlink" Target="http://drive.google.com/file/d/1ZM6uJEWeHHUhfOPPudF1IyynbiYITVuc/vie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jpg"/><Relationship Id="rId4" Type="http://schemas.openxmlformats.org/officeDocument/2006/relationships/image" Target="../media/image29.gif"/><Relationship Id="rId5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>
            <p:ph type="ctrTitle"/>
          </p:nvPr>
        </p:nvSpPr>
        <p:spPr>
          <a:xfrm>
            <a:off x="154350" y="295350"/>
            <a:ext cx="5314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York</a:t>
            </a:r>
            <a:r>
              <a:rPr lang="en"/>
              <a:t> </a:t>
            </a:r>
            <a:r>
              <a:rPr lang="en"/>
              <a:t>Music Hub</a:t>
            </a: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Network Event</a:t>
            </a: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4th</a:t>
            </a:r>
            <a:r>
              <a:rPr lang="en"/>
              <a:t> </a:t>
            </a:r>
            <a:r>
              <a:rPr lang="en"/>
              <a:t>July</a:t>
            </a:r>
            <a:r>
              <a:rPr lang="en"/>
              <a:t> 2024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23" name="Google Shape;323;p25"/>
          <p:cNvSpPr txBox="1"/>
          <p:nvPr/>
        </p:nvSpPr>
        <p:spPr>
          <a:xfrm>
            <a:off x="4806725" y="4185950"/>
            <a:ext cx="3580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4" name="Google Shape;3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4041" y="123825"/>
            <a:ext cx="1967635" cy="18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5"/>
          <p:cNvSpPr txBox="1"/>
          <p:nvPr/>
        </p:nvSpPr>
        <p:spPr>
          <a:xfrm>
            <a:off x="154350" y="1941050"/>
            <a:ext cx="8466900" cy="29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4:00pm - Arrival and registration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4:10pm - Welcome and introductions (Helen Minors YSJ)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4:20pm - Rachel Shapey - I Can Compose: Teaching Composition in the Classroom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5:05pm - York Music Hub Bingo!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5:15pm - Seek and Find!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5:30pm - Refreshments and time to Celebrate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5:45pm - Meeting closed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"/>
          <p:cNvSpPr txBox="1"/>
          <p:nvPr>
            <p:ph type="title"/>
          </p:nvPr>
        </p:nvSpPr>
        <p:spPr>
          <a:xfrm>
            <a:off x="311700" y="30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Active Listening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394" name="Google Shape;394;p34"/>
          <p:cNvSpPr/>
          <p:nvPr/>
        </p:nvSpPr>
        <p:spPr>
          <a:xfrm>
            <a:off x="4183575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2012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Listening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34"/>
          <p:cNvSpPr/>
          <p:nvPr/>
        </p:nvSpPr>
        <p:spPr>
          <a:xfrm>
            <a:off x="6370200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34"/>
          <p:cNvSpPr txBox="1"/>
          <p:nvPr/>
        </p:nvSpPr>
        <p:spPr>
          <a:xfrm>
            <a:off x="121750" y="1234625"/>
            <a:ext cx="85725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34343"/>
                </a:solidFill>
              </a:rPr>
              <a:t>As you listen: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Choose the following to apply to the music:</a:t>
            </a:r>
            <a:endParaRPr sz="23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34343"/>
                </a:solidFill>
              </a:rPr>
              <a:t>- 1 yellow ‘character’ card</a:t>
            </a:r>
            <a:endParaRPr sz="23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34343"/>
                </a:solidFill>
              </a:rPr>
              <a:t>- 3 green cards</a:t>
            </a:r>
            <a:endParaRPr sz="23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34343"/>
                </a:solidFill>
              </a:rPr>
              <a:t>- 3 blue cards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How many </a:t>
            </a:r>
            <a:r>
              <a:rPr lang="en" sz="2300">
                <a:solidFill>
                  <a:srgbClr val="434343"/>
                </a:solidFill>
              </a:rPr>
              <a:t>surprises</a:t>
            </a:r>
            <a:r>
              <a:rPr lang="en" sz="2300">
                <a:solidFill>
                  <a:srgbClr val="434343"/>
                </a:solidFill>
              </a:rPr>
              <a:t> can you find? </a:t>
            </a:r>
            <a:endParaRPr sz="23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34343"/>
                </a:solidFill>
              </a:rPr>
              <a:t>Write them down!</a:t>
            </a:r>
            <a:endParaRPr sz="23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97" name="Google Shape;3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272" y="1446000"/>
            <a:ext cx="1371851" cy="1371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vided to YouTube by NAXOS of America&#10;&#10;Archetypes: VII. The Jester · Clarice Assad · Third Coast Percussion&#10;&#10;Archetypes&#10;&#10;℗ 2021 Cedille&#10;&#10;Released on: 2021-03-12&#10;&#10;Artist: Clarice Assad&#10;Ensemble: Third Coast Percussion&#10;Composer: Clarice Assad&#10;&#10;Auto-generated by YouTube." id="398" name="Google Shape;398;p34" title="Archetypes: VII. The Jest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0200" y="4409354"/>
            <a:ext cx="839375" cy="4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/>
          <p:nvPr>
            <p:ph type="title"/>
          </p:nvPr>
        </p:nvSpPr>
        <p:spPr>
          <a:xfrm>
            <a:off x="311700" y="30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Active Listening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405" name="Google Shape;405;p35"/>
          <p:cNvSpPr/>
          <p:nvPr/>
        </p:nvSpPr>
        <p:spPr>
          <a:xfrm>
            <a:off x="4183575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2012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Listening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35"/>
          <p:cNvSpPr/>
          <p:nvPr/>
        </p:nvSpPr>
        <p:spPr>
          <a:xfrm>
            <a:off x="6370200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35"/>
          <p:cNvSpPr txBox="1"/>
          <p:nvPr/>
        </p:nvSpPr>
        <p:spPr>
          <a:xfrm>
            <a:off x="599250" y="1338800"/>
            <a:ext cx="74607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Which green cards did you choose and why?</a:t>
            </a:r>
            <a:endParaRPr sz="2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Which blue cards did you choose?</a:t>
            </a:r>
            <a:endParaRPr sz="21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</a:rPr>
              <a:t> 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What surprises did you find?</a:t>
            </a:r>
            <a:endParaRPr sz="2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</a:rPr>
              <a:t>(Put your yellow card to one side)</a:t>
            </a:r>
            <a:endParaRPr sz="21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descr="Provided to YouTube by NAXOS of America&#10;&#10;Archetypes: VII. The Jester · Clarice Assad · Third Coast Percussion&#10;&#10;Archetypes&#10;&#10;℗ 2021 Cedille&#10;&#10;Released on: 2021-03-12&#10;&#10;Artist: Clarice Assad&#10;Ensemble: Third Coast Percussion&#10;Composer: Clarice Assad&#10;&#10;Auto-generated by YouTube." id="408" name="Google Shape;408;p35" title="Archetypes: VII. The Jest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829" y="3496575"/>
            <a:ext cx="991471" cy="5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6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A movement from 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‘Archetypes’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By Clarice Assad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414" name="Google Shape;414;p36"/>
          <p:cNvSpPr/>
          <p:nvPr/>
        </p:nvSpPr>
        <p:spPr>
          <a:xfrm>
            <a:off x="4881600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2012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Listening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36"/>
          <p:cNvSpPr/>
          <p:nvPr/>
        </p:nvSpPr>
        <p:spPr>
          <a:xfrm>
            <a:off x="6609900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36"/>
          <p:cNvSpPr txBox="1"/>
          <p:nvPr/>
        </p:nvSpPr>
        <p:spPr>
          <a:xfrm>
            <a:off x="102900" y="1867625"/>
            <a:ext cx="852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Assad is a Grammy-award nominated Brazilian-American composer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She worked with her father and ‘Third Coast Percussion’ ensemble to create </a:t>
            </a:r>
            <a:r>
              <a:rPr i="1" lang="en" sz="1600">
                <a:solidFill>
                  <a:srgbClr val="434343"/>
                </a:solidFill>
              </a:rPr>
              <a:t>Archetypes</a:t>
            </a:r>
            <a:r>
              <a:rPr lang="en" sz="1600">
                <a:solidFill>
                  <a:srgbClr val="434343"/>
                </a:solidFill>
              </a:rPr>
              <a:t>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417" name="Google Shape;4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312" y="3095825"/>
            <a:ext cx="3075964" cy="20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Let’s explore….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What is an archetype? 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6609900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37"/>
          <p:cNvSpPr txBox="1"/>
          <p:nvPr/>
        </p:nvSpPr>
        <p:spPr>
          <a:xfrm>
            <a:off x="524150" y="2303250"/>
            <a:ext cx="6791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</a:rPr>
              <a:t>What is a character trait? 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Use positive examples within the class: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34343"/>
                </a:solidFill>
              </a:rPr>
              <a:t>“Adam is hard-working, funny and very kind.”</a:t>
            </a:r>
            <a:endParaRPr i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34343"/>
                </a:solidFill>
              </a:rPr>
              <a:t>“Vanisha is thoughtful and always ready to help”</a:t>
            </a:r>
            <a:endParaRPr i="1" sz="1800">
              <a:solidFill>
                <a:srgbClr val="434343"/>
              </a:solidFill>
            </a:endParaRPr>
          </a:p>
        </p:txBody>
      </p:sp>
      <p:pic>
        <p:nvPicPr>
          <p:cNvPr id="426" name="Google Shape;4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600" y="0"/>
            <a:ext cx="512080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Exploring Archetypes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6609900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39"/>
          <p:cNvSpPr txBox="1"/>
          <p:nvPr/>
        </p:nvSpPr>
        <p:spPr>
          <a:xfrm>
            <a:off x="1073750" y="1406650"/>
            <a:ext cx="194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Explorer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440" name="Google Shape;440;p39"/>
          <p:cNvSpPr txBox="1"/>
          <p:nvPr/>
        </p:nvSpPr>
        <p:spPr>
          <a:xfrm>
            <a:off x="621625" y="2204250"/>
            <a:ext cx="4230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character traits would you expect an explorer to have?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might an </a:t>
            </a:r>
            <a:r>
              <a:rPr lang="en" sz="2000"/>
              <a:t>explorer</a:t>
            </a:r>
            <a:r>
              <a:rPr lang="en" sz="2000"/>
              <a:t>’s strengths and weakness be?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349" y="1328800"/>
            <a:ext cx="2584251" cy="34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Exploring Archetypes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6609900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1002000" y="1508100"/>
            <a:ext cx="194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Hero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450" name="Google Shape;450;p40"/>
          <p:cNvSpPr txBox="1"/>
          <p:nvPr/>
        </p:nvSpPr>
        <p:spPr>
          <a:xfrm>
            <a:off x="539700" y="2062200"/>
            <a:ext cx="41388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traits would you expect a hero to have?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might a hero’s strengths and weaknesses be?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451" name="Google Shape;4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450" y="1460875"/>
            <a:ext cx="2420525" cy="313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"/>
          <p:cNvSpPr txBox="1"/>
          <p:nvPr>
            <p:ph type="title"/>
          </p:nvPr>
        </p:nvSpPr>
        <p:spPr>
          <a:xfrm>
            <a:off x="311700" y="30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Which archetype?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4183575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2012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Listening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6370200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140275" y="1398550"/>
            <a:ext cx="74607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Which archetype do </a:t>
            </a:r>
            <a:endParaRPr sz="2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you think this is?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Why?</a:t>
            </a:r>
            <a:endParaRPr sz="2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descr="Provided to YouTube by NAXOS of America&#10;&#10;Archetypes: VII. The Jester · Clarice Assad · Third Coast Percussion&#10;&#10;Archetypes&#10;&#10;℗ 2021 Cedille&#10;&#10;Released on: 2021-03-12&#10;&#10;Artist: Clarice Assad&#10;Ensemble: Third Coast Percussion&#10;Composer: Clarice Assad&#10;&#10;Auto-generated by YouTube." id="461" name="Google Shape;461;p41" title="Archetypes: VII. The Jest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325" y="4163775"/>
            <a:ext cx="1275975" cy="7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201" y="1398550"/>
            <a:ext cx="3597625" cy="36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/>
          <p:cNvSpPr txBox="1"/>
          <p:nvPr>
            <p:ph type="title"/>
          </p:nvPr>
        </p:nvSpPr>
        <p:spPr>
          <a:xfrm>
            <a:off x="1912525" y="139775"/>
            <a:ext cx="85206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Jester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468" name="Google Shape;468;p42"/>
          <p:cNvSpPr/>
          <p:nvPr/>
        </p:nvSpPr>
        <p:spPr>
          <a:xfrm>
            <a:off x="4183575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2012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Listening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42"/>
          <p:cNvSpPr/>
          <p:nvPr/>
        </p:nvSpPr>
        <p:spPr>
          <a:xfrm>
            <a:off x="6370200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42"/>
          <p:cNvSpPr txBox="1"/>
          <p:nvPr/>
        </p:nvSpPr>
        <p:spPr>
          <a:xfrm>
            <a:off x="2158325" y="1017500"/>
            <a:ext cx="56442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What is a jester?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What does he do?</a:t>
            </a:r>
            <a:endParaRPr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700">
                <a:solidFill>
                  <a:schemeClr val="dk1"/>
                </a:solidFill>
              </a:rPr>
              <a:t>What do you think his character traits are?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How is that shown in the music?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471" name="Google Shape;4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46" y="837875"/>
            <a:ext cx="1274800" cy="3408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The Jester&quot; by Clarice Assad&#10;Featuring Clarice Assad, jaw harp, vocals, &quot;conductor&quot;, and Sérgio Assad, guitar&#10;Third Coast Percussion: Sean Connors, Robert Dillon, Peter Martin, David Skidmore&#10;&#10;From the GRAMMY®-nominated album &quot;Archetypes&quot; with Sérgio and Clarice Assad&#10;Buy or stream the album from Cedille Records: http://smarturl.it/CDR201&#10;&#10;Recorded LIVE in Third Coast Percussion's rehearsal studio in Chicago, 2021.  &#10;Video by @zoulekSAX &#10;Audio by Colin D Campbell&#10;---&#10;Third Coast Percussion is a GRAMMY® Award-winning Chicago-based percussion quartet. For nearly twenty years, the ensemble has created exciting and unexpected performances that constantly redefine the classical music experience. To learn more, visit: &#10;https://thirdcoastpercussion.com/​​&#10;And join our email list:&#10;http://bit.ly/TCP-email-list" id="472" name="Google Shape;472;p42" title="Archetypes: &quot;The Jester&quot; by Clarice Assad | feat. Clarice &amp; Sergio Assa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8325" y="2196663"/>
            <a:ext cx="5238800" cy="29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3"/>
          <p:cNvSpPr txBox="1"/>
          <p:nvPr/>
        </p:nvSpPr>
        <p:spPr>
          <a:xfrm>
            <a:off x="2910525" y="1502725"/>
            <a:ext cx="7460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 txBox="1"/>
          <p:nvPr>
            <p:ph type="ctrTitle"/>
          </p:nvPr>
        </p:nvSpPr>
        <p:spPr>
          <a:xfrm>
            <a:off x="3019350" y="247650"/>
            <a:ext cx="3744600" cy="42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006"/>
              <a:buNone/>
            </a:pPr>
            <a:r>
              <a:rPr lang="en" sz="3711"/>
              <a:t>Welcome </a:t>
            </a:r>
            <a:endParaRPr sz="371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40000"/>
              <a:buNone/>
            </a:pPr>
            <a:r>
              <a:t/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09032"/>
              <a:buNone/>
            </a:pPr>
            <a:r>
              <a:rPr b="0" lang="en" sz="1722"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lang="en" sz="1833">
                <a:latin typeface="Arial"/>
                <a:ea typeface="Arial"/>
                <a:cs typeface="Arial"/>
                <a:sym typeface="Arial"/>
              </a:rPr>
              <a:t>elen Minors is a Professor and Head of School of the Arts at York St John University.  She is also a visiting Professor of artistic research at Lulea Technical University, Sweden.  She is a founder and original co-chair of EDI Music Studies Network and former chair and vice chair of MusicHE.</a:t>
            </a:r>
            <a:endParaRPr b="0" sz="18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6364"/>
              <a:buNone/>
            </a:pPr>
            <a:r>
              <a:t/>
            </a:r>
            <a:endParaRPr b="0" sz="18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6364"/>
              <a:buNone/>
            </a:pPr>
            <a:r>
              <a:rPr b="0" lang="en" sz="1833">
                <a:latin typeface="Arial"/>
                <a:ea typeface="Arial"/>
                <a:cs typeface="Arial"/>
                <a:sym typeface="Arial"/>
              </a:rPr>
              <a:t>This year, Helen became a York Music Hub Trustee and is excited to see future developments of Music Education in York. </a:t>
            </a:r>
            <a:endParaRPr b="0" sz="18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331" name="Google Shape;3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875" y="98050"/>
            <a:ext cx="1991751" cy="189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475" y="359113"/>
            <a:ext cx="2627675" cy="383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4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Rhythm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484" name="Google Shape;484;p44"/>
          <p:cNvSpPr/>
          <p:nvPr/>
        </p:nvSpPr>
        <p:spPr>
          <a:xfrm>
            <a:off x="6491175" y="198425"/>
            <a:ext cx="2275500" cy="557700"/>
          </a:xfrm>
          <a:prstGeom prst="chevron">
            <a:avLst>
              <a:gd fmla="val 50000" name="adj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Performing / playing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85" name="Google Shape;485;p44"/>
          <p:cNvGraphicFramePr/>
          <p:nvPr/>
        </p:nvGraphicFramePr>
        <p:xfrm>
          <a:off x="184775" y="175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{FEC48A4E-C4A1-488E-A25F-EA21DC3928F1}</a:tableStyleId>
              </a:tblPr>
              <a:tblGrid>
                <a:gridCol w="798050"/>
                <a:gridCol w="981275"/>
                <a:gridCol w="992775"/>
                <a:gridCol w="1004175"/>
                <a:gridCol w="1015675"/>
                <a:gridCol w="981300"/>
                <a:gridCol w="946900"/>
                <a:gridCol w="889600"/>
                <a:gridCol w="11302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3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4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5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6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7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8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 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⚫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⚫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⚫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⚫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⚫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⚫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 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✖    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✖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✖     ✖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✖     ✖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✖     ✖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✖     ✖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✖     ✖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 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♥  ♥  ♥  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♥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♥  ♥  ♥  ♥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6" name="Google Shape;486;p44"/>
          <p:cNvSpPr txBox="1"/>
          <p:nvPr/>
        </p:nvSpPr>
        <p:spPr>
          <a:xfrm>
            <a:off x="905225" y="3414675"/>
            <a:ext cx="45033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⚫ - foot stamp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✖  - knee slap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♥ - hand clap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Differentiation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493" name="Google Shape;493;p45"/>
          <p:cNvSpPr/>
          <p:nvPr/>
        </p:nvSpPr>
        <p:spPr>
          <a:xfrm>
            <a:off x="6491175" y="198425"/>
            <a:ext cx="2275500" cy="557700"/>
          </a:xfrm>
          <a:prstGeom prst="chevron">
            <a:avLst>
              <a:gd fmla="val 50000" name="adj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Performing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45"/>
          <p:cNvSpPr txBox="1"/>
          <p:nvPr/>
        </p:nvSpPr>
        <p:spPr>
          <a:xfrm>
            <a:off x="273600" y="1684425"/>
            <a:ext cx="85635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Add more parts</a:t>
            </a:r>
            <a:endParaRPr sz="19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Vary the body percussion actions e.g shoulder tap; finger click; chest tap</a:t>
            </a:r>
            <a:endParaRPr sz="19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Subdivide the beats</a:t>
            </a:r>
            <a:endParaRPr sz="1900"/>
          </a:p>
        </p:txBody>
      </p:sp>
      <p:pic>
        <p:nvPicPr>
          <p:cNvPr id="495" name="Google Shape;49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6"/>
          <p:cNvSpPr txBox="1"/>
          <p:nvPr>
            <p:ph type="title"/>
          </p:nvPr>
        </p:nvSpPr>
        <p:spPr>
          <a:xfrm>
            <a:off x="0" y="290800"/>
            <a:ext cx="85206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Paired Task (if time)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01" name="Google Shape;501;p46"/>
          <p:cNvSpPr/>
          <p:nvPr/>
        </p:nvSpPr>
        <p:spPr>
          <a:xfrm>
            <a:off x="6491175" y="198425"/>
            <a:ext cx="2275500" cy="557700"/>
          </a:xfrm>
          <a:prstGeom prst="chevron">
            <a:avLst>
              <a:gd fmla="val 50000" name="adj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Performing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46"/>
          <p:cNvSpPr txBox="1"/>
          <p:nvPr/>
        </p:nvSpPr>
        <p:spPr>
          <a:xfrm>
            <a:off x="184550" y="898225"/>
            <a:ext cx="7242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100"/>
              <a:buChar char="●"/>
            </a:pPr>
            <a:r>
              <a:rPr lang="en" sz="2100">
                <a:solidFill>
                  <a:srgbClr val="980000"/>
                </a:solidFill>
              </a:rPr>
              <a:t>C</a:t>
            </a:r>
            <a:r>
              <a:rPr lang="en" sz="2100">
                <a:solidFill>
                  <a:srgbClr val="980000"/>
                </a:solidFill>
              </a:rPr>
              <a:t>reate your own </a:t>
            </a:r>
            <a:r>
              <a:rPr b="1" lang="en" sz="2100">
                <a:solidFill>
                  <a:srgbClr val="980000"/>
                </a:solidFill>
              </a:rPr>
              <a:t>ostinato</a:t>
            </a:r>
            <a:r>
              <a:rPr lang="en" sz="2100">
                <a:solidFill>
                  <a:srgbClr val="980000"/>
                </a:solidFill>
              </a:rPr>
              <a:t> rhythm grid to perform</a:t>
            </a:r>
            <a:endParaRPr sz="21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</p:txBody>
      </p:sp>
      <p:graphicFrame>
        <p:nvGraphicFramePr>
          <p:cNvPr id="503" name="Google Shape;503;p46"/>
          <p:cNvGraphicFramePr/>
          <p:nvPr/>
        </p:nvGraphicFramePr>
        <p:xfrm>
          <a:off x="116750" y="3344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{FEC48A4E-C4A1-488E-A25F-EA21DC3928F1}</a:tableStyleId>
              </a:tblPr>
              <a:tblGrid>
                <a:gridCol w="798050"/>
                <a:gridCol w="981275"/>
                <a:gridCol w="992775"/>
                <a:gridCol w="1004175"/>
                <a:gridCol w="1015675"/>
                <a:gridCol w="981300"/>
                <a:gridCol w="946900"/>
                <a:gridCol w="889600"/>
                <a:gridCol w="11302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3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4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5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6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7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8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 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 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Part 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04" name="Google Shape;504;p46"/>
          <p:cNvSpPr txBox="1"/>
          <p:nvPr/>
        </p:nvSpPr>
        <p:spPr>
          <a:xfrm>
            <a:off x="405000" y="2059400"/>
            <a:ext cx="771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Suggestion</a:t>
            </a:r>
            <a:r>
              <a:rPr lang="en" sz="1600"/>
              <a:t>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 part will have 1 symbol per box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 part will have 2 symbols per box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 part could have 4 symbols per box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7"/>
          <p:cNvSpPr txBox="1"/>
          <p:nvPr>
            <p:ph type="title"/>
          </p:nvPr>
        </p:nvSpPr>
        <p:spPr>
          <a:xfrm>
            <a:off x="0" y="290800"/>
            <a:ext cx="85206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Differentiation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10" name="Google Shape;510;p47"/>
          <p:cNvSpPr/>
          <p:nvPr/>
        </p:nvSpPr>
        <p:spPr>
          <a:xfrm>
            <a:off x="6491175" y="198425"/>
            <a:ext cx="2275500" cy="557700"/>
          </a:xfrm>
          <a:prstGeom prst="chevron">
            <a:avLst>
              <a:gd fmla="val 50000" name="adj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Performing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47"/>
          <p:cNvSpPr txBox="1"/>
          <p:nvPr/>
        </p:nvSpPr>
        <p:spPr>
          <a:xfrm>
            <a:off x="184550" y="898225"/>
            <a:ext cx="85821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Use 4 rather than 8 beats / subdivide beats (1 + 2 + etc)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Use grids with 2 parts / increase number of parts.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Hand out grids with 1 part done and 1 part to fill in.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Have some simple ready-made rhythm grids ready.</a:t>
            </a:r>
            <a:endParaRPr sz="2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</p:txBody>
      </p:sp>
      <p:pic>
        <p:nvPicPr>
          <p:cNvPr id="512" name="Google Shape;5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9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Composing: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Exploring sound and character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22" name="Google Shape;522;p49"/>
          <p:cNvSpPr/>
          <p:nvPr/>
        </p:nvSpPr>
        <p:spPr>
          <a:xfrm>
            <a:off x="6491175" y="198425"/>
            <a:ext cx="2275500" cy="557700"/>
          </a:xfrm>
          <a:prstGeom prst="chevron">
            <a:avLst>
              <a:gd fmla="val 50000" name="adj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3" name="Google Shape;52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0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Composing: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Exploring sound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29" name="Google Shape;529;p50"/>
          <p:cNvSpPr/>
          <p:nvPr/>
        </p:nvSpPr>
        <p:spPr>
          <a:xfrm>
            <a:off x="6491175" y="198425"/>
            <a:ext cx="2275500" cy="557700"/>
          </a:xfrm>
          <a:prstGeom prst="chevron">
            <a:avLst>
              <a:gd fmla="val 50000" name="adj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50"/>
          <p:cNvSpPr txBox="1"/>
          <p:nvPr/>
        </p:nvSpPr>
        <p:spPr>
          <a:xfrm>
            <a:off x="463500" y="2222475"/>
            <a:ext cx="3799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Compose a ‘surprise’ piece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 your rhythm grid and found sounds to compose a piece with a surprise for the listener!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531" name="Google Shape;531;p50"/>
          <p:cNvSpPr txBox="1"/>
          <p:nvPr/>
        </p:nvSpPr>
        <p:spPr>
          <a:xfrm>
            <a:off x="4628550" y="1736525"/>
            <a:ext cx="362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Project 2</a:t>
            </a:r>
            <a:endParaRPr b="1" sz="1600"/>
          </a:p>
        </p:txBody>
      </p:sp>
      <p:sp>
        <p:nvSpPr>
          <p:cNvPr id="532" name="Google Shape;532;p50"/>
          <p:cNvSpPr txBox="1"/>
          <p:nvPr/>
        </p:nvSpPr>
        <p:spPr>
          <a:xfrm>
            <a:off x="545575" y="1791375"/>
            <a:ext cx="362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Project 1</a:t>
            </a:r>
            <a:endParaRPr b="1" sz="1600"/>
          </a:p>
        </p:txBody>
      </p:sp>
      <p:sp>
        <p:nvSpPr>
          <p:cNvPr id="533" name="Google Shape;533;p50"/>
          <p:cNvSpPr txBox="1"/>
          <p:nvPr/>
        </p:nvSpPr>
        <p:spPr>
          <a:xfrm>
            <a:off x="4342825" y="2222475"/>
            <a:ext cx="4721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Compose music for a </a:t>
            </a:r>
            <a:r>
              <a:rPr i="1" lang="en" sz="1800"/>
              <a:t>different</a:t>
            </a:r>
            <a:r>
              <a:rPr lang="en" sz="1800"/>
              <a:t> archetype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Choose an archetype e.g explorer or hero and compose a 1 minute piece to portray this character type.</a:t>
            </a:r>
            <a:endParaRPr sz="1600"/>
          </a:p>
        </p:txBody>
      </p:sp>
      <p:cxnSp>
        <p:nvCxnSpPr>
          <p:cNvPr id="534" name="Google Shape;534;p50"/>
          <p:cNvCxnSpPr/>
          <p:nvPr/>
        </p:nvCxnSpPr>
        <p:spPr>
          <a:xfrm flipH="1">
            <a:off x="4331425" y="1890675"/>
            <a:ext cx="11400" cy="302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35" name="Google Shape;53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1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Found sounds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41" name="Google Shape;541;p51"/>
          <p:cNvSpPr/>
          <p:nvPr/>
        </p:nvSpPr>
        <p:spPr>
          <a:xfrm>
            <a:off x="6461000" y="290800"/>
            <a:ext cx="2391000" cy="557700"/>
          </a:xfrm>
          <a:prstGeom prst="chevron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51"/>
          <p:cNvSpPr/>
          <p:nvPr/>
        </p:nvSpPr>
        <p:spPr>
          <a:xfrm>
            <a:off x="5170850" y="2763275"/>
            <a:ext cx="3681300" cy="1705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“Using an everyday ‘non-musical’ object creatively in a piece of music.”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43" name="Google Shape;5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038" y="629250"/>
            <a:ext cx="2632925" cy="224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metimes you get an idea that's so dumb you have to do it.&#10;&#10;BGM @kadSR  - spectrogram.mp3&#10;main channel: @MrEmerald" id="544" name="Google Shape;544;p51" title="Making music with ONLY SCHOOL SUPPLIES!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481200"/>
            <a:ext cx="4109500" cy="23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1"/>
          <p:cNvSpPr txBox="1"/>
          <p:nvPr/>
        </p:nvSpPr>
        <p:spPr>
          <a:xfrm>
            <a:off x="415950" y="4088425"/>
            <a:ext cx="452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https://www.bbc.co.uk/teach/class-clips-video/music-ks3-finding-sounds-around-you-to-create-music/zkp347h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2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Classroom Alternatives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51" name="Google Shape;551;p52"/>
          <p:cNvSpPr/>
          <p:nvPr/>
        </p:nvSpPr>
        <p:spPr>
          <a:xfrm>
            <a:off x="6491175" y="198425"/>
            <a:ext cx="2275500" cy="557700"/>
          </a:xfrm>
          <a:prstGeom prst="chevron">
            <a:avLst>
              <a:gd fmla="val 50000" name="adj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" name="Google Shape;552;p52"/>
          <p:cNvSpPr txBox="1"/>
          <p:nvPr/>
        </p:nvSpPr>
        <p:spPr>
          <a:xfrm>
            <a:off x="516100" y="1580225"/>
            <a:ext cx="8193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Provide some more unusual instruments or explore different playing techniques of available instruments. </a:t>
            </a:r>
            <a:endParaRPr sz="19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For a digital project, use handheld recorders / iPads / phones to record sounds around school. Import into a DAW and arrange.</a:t>
            </a:r>
            <a:endParaRPr sz="1900"/>
          </a:p>
        </p:txBody>
      </p:sp>
      <p:pic>
        <p:nvPicPr>
          <p:cNvPr id="553" name="Google Shape;55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3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Find your sound!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59" name="Google Shape;559;p53"/>
          <p:cNvSpPr/>
          <p:nvPr/>
        </p:nvSpPr>
        <p:spPr>
          <a:xfrm>
            <a:off x="6461000" y="290800"/>
            <a:ext cx="2391000" cy="557700"/>
          </a:xfrm>
          <a:prstGeom prst="chevron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53"/>
          <p:cNvSpPr txBox="1"/>
          <p:nvPr/>
        </p:nvSpPr>
        <p:spPr>
          <a:xfrm>
            <a:off x="249150" y="1397975"/>
            <a:ext cx="8645700" cy="3494100"/>
          </a:xfrm>
          <a:prstGeom prst="rect">
            <a:avLst/>
          </a:pr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Look around you.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Which objects could become ‘instruments’?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Can you try different ways of playing them?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Explore!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Extension</a:t>
            </a:r>
            <a:r>
              <a:rPr lang="en" sz="1700"/>
              <a:t>: try performing your rhythm grid using your found sounds.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561" name="Google Shape;56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4300" y="1590900"/>
            <a:ext cx="1776075" cy="17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294" y="1776513"/>
            <a:ext cx="2391000" cy="159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"/>
          <p:cNvSpPr txBox="1"/>
          <p:nvPr>
            <p:ph idx="1" type="subTitle"/>
          </p:nvPr>
        </p:nvSpPr>
        <p:spPr>
          <a:xfrm>
            <a:off x="449400" y="2571753"/>
            <a:ext cx="5169900" cy="20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760"/>
              <a:buNone/>
            </a:pPr>
            <a:r>
              <a:t/>
            </a:r>
            <a:endParaRPr sz="1260"/>
          </a:p>
        </p:txBody>
      </p:sp>
      <p:pic>
        <p:nvPicPr>
          <p:cNvPr id="338" name="Google Shape;3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9476" y="98050"/>
            <a:ext cx="1931148" cy="1838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7"/>
          <p:cNvSpPr txBox="1"/>
          <p:nvPr/>
        </p:nvSpPr>
        <p:spPr>
          <a:xfrm>
            <a:off x="2886175" y="0"/>
            <a:ext cx="3687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Rachel Shapey</a:t>
            </a:r>
            <a:r>
              <a:rPr lang="en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I Can Compose: 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Teaching Composition in the Classroom</a:t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340" name="Google Shape;3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775" y="679775"/>
            <a:ext cx="2455325" cy="32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7"/>
          <p:cNvSpPr txBox="1"/>
          <p:nvPr/>
        </p:nvSpPr>
        <p:spPr>
          <a:xfrm>
            <a:off x="2862888" y="1628400"/>
            <a:ext cx="3988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 Can Compose is a unique educational resource </a:t>
            </a: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designed</a:t>
            </a: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by music teachers, for music teachers.  </a:t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It brings </a:t>
            </a: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together</a:t>
            </a: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informative</a:t>
            </a: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educational </a:t>
            </a: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composition</a:t>
            </a: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resources you wont find anywhere else. </a:t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 all know how challenging teaching composition in the classroom can be, so here is some help to make you feel confident in doing so. </a:t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4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Composing task - 4 in a group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69" name="Google Shape;569;p54"/>
          <p:cNvSpPr/>
          <p:nvPr/>
        </p:nvSpPr>
        <p:spPr>
          <a:xfrm>
            <a:off x="6461000" y="290800"/>
            <a:ext cx="2391000" cy="557700"/>
          </a:xfrm>
          <a:prstGeom prst="chevron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54"/>
          <p:cNvSpPr txBox="1"/>
          <p:nvPr/>
        </p:nvSpPr>
        <p:spPr>
          <a:xfrm>
            <a:off x="249150" y="1397975"/>
            <a:ext cx="8645700" cy="1185300"/>
          </a:xfrm>
          <a:prstGeom prst="rect">
            <a:avLst/>
          </a:pr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980000"/>
                </a:solidFill>
              </a:rPr>
              <a:t>Compose a short ‘suprise’ piece using percussion / body percussion </a:t>
            </a:r>
            <a:endParaRPr b="1" sz="1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980000"/>
                </a:solidFill>
              </a:rPr>
              <a:t>and found sounds.</a:t>
            </a:r>
            <a:endParaRPr b="1" sz="1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980000"/>
              </a:solidFill>
            </a:endParaRPr>
          </a:p>
        </p:txBody>
      </p:sp>
      <p:sp>
        <p:nvSpPr>
          <p:cNvPr id="571" name="Google Shape;571;p54"/>
          <p:cNvSpPr txBox="1"/>
          <p:nvPr/>
        </p:nvSpPr>
        <p:spPr>
          <a:xfrm>
            <a:off x="249150" y="2817825"/>
            <a:ext cx="864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What will your musical </a:t>
            </a:r>
            <a:r>
              <a:rPr lang="en" sz="1700"/>
              <a:t>surprise</a:t>
            </a:r>
            <a:r>
              <a:rPr lang="en" sz="1700"/>
              <a:t> be?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Your piece will have 2 or 3 sections. How will you make your sections different?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572" name="Google Shape;57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5"/>
          <p:cNvSpPr txBox="1"/>
          <p:nvPr>
            <p:ph type="title"/>
          </p:nvPr>
        </p:nvSpPr>
        <p:spPr>
          <a:xfrm>
            <a:off x="0" y="290800"/>
            <a:ext cx="65028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Composing task - </a:t>
            </a:r>
            <a:r>
              <a:rPr lang="en" sz="2600">
                <a:solidFill>
                  <a:srgbClr val="351C75"/>
                </a:solidFill>
              </a:rPr>
              <a:t>suggested structure</a:t>
            </a:r>
            <a:endParaRPr sz="2600"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78" name="Google Shape;578;p55"/>
          <p:cNvSpPr/>
          <p:nvPr/>
        </p:nvSpPr>
        <p:spPr>
          <a:xfrm>
            <a:off x="6461000" y="290800"/>
            <a:ext cx="2391000" cy="557700"/>
          </a:xfrm>
          <a:prstGeom prst="chevron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9" name="Google Shape;579;p55"/>
          <p:cNvSpPr txBox="1"/>
          <p:nvPr/>
        </p:nvSpPr>
        <p:spPr>
          <a:xfrm>
            <a:off x="249150" y="1843650"/>
            <a:ext cx="2337900" cy="1477500"/>
          </a:xfrm>
          <a:prstGeom prst="rect">
            <a:avLst/>
          </a:pr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Start</a:t>
            </a:r>
            <a:r>
              <a:rPr lang="en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Steady pulse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Rhythm grid twice; enters after 4 beats.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5"/>
          <p:cNvSpPr txBox="1"/>
          <p:nvPr/>
        </p:nvSpPr>
        <p:spPr>
          <a:xfrm>
            <a:off x="3098875" y="1843650"/>
            <a:ext cx="2592900" cy="1477500"/>
          </a:xfrm>
          <a:prstGeom prst="rect">
            <a:avLst/>
          </a:pr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Middle</a:t>
            </a:r>
            <a:r>
              <a:rPr lang="en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Rhythm grid continues. Found sound 1 enters over the top.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Found sound 2 enters.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Surprise!</a:t>
            </a:r>
            <a:endParaRPr/>
          </a:p>
        </p:txBody>
      </p:sp>
      <p:sp>
        <p:nvSpPr>
          <p:cNvPr id="581" name="Google Shape;581;p55"/>
          <p:cNvSpPr txBox="1"/>
          <p:nvPr/>
        </p:nvSpPr>
        <p:spPr>
          <a:xfrm>
            <a:off x="6144075" y="1843650"/>
            <a:ext cx="2905800" cy="1477500"/>
          </a:xfrm>
          <a:prstGeom prst="rect">
            <a:avLst/>
          </a:pr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Ending</a:t>
            </a:r>
            <a:r>
              <a:rPr lang="en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Rhythm parts drop out one by one.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Found sound - surprise?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2" name="Google Shape;58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6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Example Success Criteria 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88" name="Google Shape;588;p56"/>
          <p:cNvSpPr/>
          <p:nvPr/>
        </p:nvSpPr>
        <p:spPr>
          <a:xfrm>
            <a:off x="6461000" y="290800"/>
            <a:ext cx="2391000" cy="557700"/>
          </a:xfrm>
          <a:prstGeom prst="chevron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56"/>
          <p:cNvSpPr txBox="1"/>
          <p:nvPr/>
        </p:nvSpPr>
        <p:spPr>
          <a:xfrm>
            <a:off x="407000" y="1541425"/>
            <a:ext cx="84450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✓ </a:t>
            </a:r>
            <a:r>
              <a:rPr lang="en" sz="1700"/>
              <a:t>Everyone must have a </a:t>
            </a:r>
            <a:r>
              <a:rPr lang="en" sz="1700" u="sng"/>
              <a:t>musical</a:t>
            </a:r>
            <a:r>
              <a:rPr lang="en" sz="1700"/>
              <a:t> role in the group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✓ </a:t>
            </a:r>
            <a:r>
              <a:rPr lang="en" sz="1700"/>
              <a:t>Have a clear start, middle and end.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✓ </a:t>
            </a:r>
            <a:r>
              <a:rPr lang="en" sz="1700">
                <a:solidFill>
                  <a:schemeClr val="dk1"/>
                </a:solidFill>
              </a:rPr>
              <a:t>Include 2 ostinato patterns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✓ </a:t>
            </a:r>
            <a:r>
              <a:rPr lang="en" sz="1700">
                <a:solidFill>
                  <a:schemeClr val="dk1"/>
                </a:solidFill>
              </a:rPr>
              <a:t>Include a musical surprise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590" name="Google Shape;59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7"/>
          <p:cNvSpPr txBox="1"/>
          <p:nvPr>
            <p:ph type="title"/>
          </p:nvPr>
        </p:nvSpPr>
        <p:spPr>
          <a:xfrm>
            <a:off x="0" y="29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Key words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96" name="Google Shape;596;p57"/>
          <p:cNvSpPr/>
          <p:nvPr/>
        </p:nvSpPr>
        <p:spPr>
          <a:xfrm>
            <a:off x="6461000" y="290800"/>
            <a:ext cx="2391000" cy="557700"/>
          </a:xfrm>
          <a:prstGeom prst="chevron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57"/>
          <p:cNvSpPr txBox="1"/>
          <p:nvPr/>
        </p:nvSpPr>
        <p:spPr>
          <a:xfrm>
            <a:off x="504200" y="1512550"/>
            <a:ext cx="70128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Ostinato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Pulse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Rest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Ensemble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Structure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Found sound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8" name="Google Shape;59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299" y="-6"/>
            <a:ext cx="1363701" cy="1298026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58"/>
          <p:cNvSpPr/>
          <p:nvPr/>
        </p:nvSpPr>
        <p:spPr>
          <a:xfrm>
            <a:off x="1283170" y="269500"/>
            <a:ext cx="6212543" cy="6065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Calendar Dates Autumn Term</a:t>
            </a:r>
          </a:p>
        </p:txBody>
      </p:sp>
      <p:graphicFrame>
        <p:nvGraphicFramePr>
          <p:cNvPr id="605" name="Google Shape;605;p58"/>
          <p:cNvGraphicFramePr/>
          <p:nvPr/>
        </p:nvGraphicFramePr>
        <p:xfrm>
          <a:off x="559863" y="136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{FEC48A4E-C4A1-488E-A25F-EA21DC3928F1}</a:tableStyleId>
              </a:tblPr>
              <a:tblGrid>
                <a:gridCol w="1512500"/>
                <a:gridCol w="3255875"/>
                <a:gridCol w="3255875"/>
              </a:tblGrid>
              <a:tr h="49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Monday 2nd September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Approved Tutor Day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V</a:t>
                      </a:r>
                      <a:r>
                        <a:rPr b="1" lang="en" sz="1000">
                          <a:solidFill>
                            <a:schemeClr val="dk2"/>
                          </a:solidFill>
                        </a:rPr>
                        <a:t>irtual</a:t>
                      </a:r>
                      <a:r>
                        <a:rPr lang="en" sz="1000">
                          <a:solidFill>
                            <a:schemeClr val="dk2"/>
                          </a:solidFill>
                        </a:rPr>
                        <a:t> - Wednesday 25th September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YMH Update Meeting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Thursday 3rd October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Primary Meet-Up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Thursday 24th October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Music Hub Gala Evening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Saturday 9th November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Brass Day 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Deadline 20th November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Minster Christmas Tree Festival 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Friday </a:t>
                      </a:r>
                      <a:r>
                        <a:rPr lang="en" sz="1000">
                          <a:solidFill>
                            <a:schemeClr val="dk2"/>
                          </a:solidFill>
                        </a:rPr>
                        <a:t>6th December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A Grand Georgian Christmas with Gabrieli Roar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6" name="Google Shape;60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578" y="1818650"/>
            <a:ext cx="696625" cy="47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575" y="2868974"/>
            <a:ext cx="696625" cy="4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3577" y="3347061"/>
            <a:ext cx="696624" cy="53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3575" y="3882475"/>
            <a:ext cx="696625" cy="53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3576" y="4501676"/>
            <a:ext cx="696625" cy="51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578" y="1367225"/>
            <a:ext cx="696625" cy="47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578" y="2313575"/>
            <a:ext cx="696625" cy="47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8" title="Bingo Music and Game Show Theme Song _ Background Music for Videos and Production.mp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0" y="41351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299" y="-6"/>
            <a:ext cx="1363701" cy="1298026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9"/>
          <p:cNvSpPr/>
          <p:nvPr/>
        </p:nvSpPr>
        <p:spPr>
          <a:xfrm>
            <a:off x="2420263" y="269489"/>
            <a:ext cx="4303477" cy="759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YMH Bingo!</a:t>
            </a:r>
          </a:p>
        </p:txBody>
      </p:sp>
      <p:sp>
        <p:nvSpPr>
          <p:cNvPr id="620" name="Google Shape;620;p59"/>
          <p:cNvSpPr txBox="1"/>
          <p:nvPr/>
        </p:nvSpPr>
        <p:spPr>
          <a:xfrm>
            <a:off x="577850" y="1379575"/>
            <a:ext cx="8223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Remember to shout BINGO!</a:t>
            </a:r>
            <a:endParaRPr b="1" sz="2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First to a row wins a fantastic book from one of our own - 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Karen Marshall:  Her story  The Piano Collection  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We continue on, for second and third prize of </a:t>
            </a: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York Music Hub Pen.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21" name="Google Shape;62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98498">
            <a:off x="-75477" y="3375548"/>
            <a:ext cx="3538703" cy="169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9" title="Bingo Music and Game Show Theme Song _ Background Music for Videos and Production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41351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41520">
            <a:off x="6001185" y="3119019"/>
            <a:ext cx="3084077" cy="189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0"/>
          <p:cNvSpPr txBox="1"/>
          <p:nvPr/>
        </p:nvSpPr>
        <p:spPr>
          <a:xfrm>
            <a:off x="1287425" y="1028525"/>
            <a:ext cx="6378600" cy="38790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98% school engagement this year!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43% of primaries deliver WCET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1650 children having WCET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19 schools in Choral Festival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YMH own Instrumental Hire service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500 children in Choral Festival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10 schools in Playground Proms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63% of schools summer performance funded by YMH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154 bursaries awarded this year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Official merger with North Yorkshire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52% Music Leads have attended a Meet-up this academic year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18 Partner Project Fund awarded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3 x Primary Meetups each year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5 Merchant Taylor Bursaries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£30K support extra-curricular through PPF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29" name="Google Shape;62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299" y="-6"/>
            <a:ext cx="1363701" cy="1298026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60"/>
          <p:cNvSpPr/>
          <p:nvPr/>
        </p:nvSpPr>
        <p:spPr>
          <a:xfrm>
            <a:off x="2420250" y="269476"/>
            <a:ext cx="4303477" cy="759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YMH Bingo!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1"/>
          <p:cNvSpPr txBox="1"/>
          <p:nvPr/>
        </p:nvSpPr>
        <p:spPr>
          <a:xfrm>
            <a:off x="1597800" y="1028550"/>
            <a:ext cx="5948400" cy="41250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Partner: National Centre of Early Music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Partner: Orchestra and the Age of Enlightenment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Partner: York University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Partner: York St John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Partner: York Music Education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Partner:  AMP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New ensemble: Bargestra 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3 x Schools Minster Singing Programme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Steel Pan ensemble Knavesmire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Successful Music Deep Dives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OAE 400 children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 Yorkshire Young Musicians bursaries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Follow us on Social Media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Experienced Trustees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Learning Leader support 66% of all schools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 x Class Sets of Ukuleles to hire 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36" name="Google Shape;63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299" y="-6"/>
            <a:ext cx="1363701" cy="1298026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61"/>
          <p:cNvSpPr/>
          <p:nvPr/>
        </p:nvSpPr>
        <p:spPr>
          <a:xfrm>
            <a:off x="2420263" y="269489"/>
            <a:ext cx="4303477" cy="759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YMH Bingo!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2"/>
          <p:cNvSpPr txBox="1"/>
          <p:nvPr/>
        </p:nvSpPr>
        <p:spPr>
          <a:xfrm>
            <a:off x="1774925" y="772200"/>
            <a:ext cx="5528700" cy="43713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Become a friend: Bronze, Silver &amp; Gold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£311K to spend on instruments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Monthly Newsletter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Free YGO tickets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Free Instruments of the Orchestra session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Partner: RSMF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Free Choral Session - CHYC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Lowest risk rating for a Hub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422 students has instrumental tuition 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More than 12 hours of CPD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More than 165 ensembles across school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Upto 1000 children in ensembles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Hub Gala event 24th October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Rebrand ‘Workshop’ (Masterclasses)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Subsidised Sing-up subscription 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Music library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Over £10K in fundraising this academic year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43" name="Google Shape;64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299" y="-6"/>
            <a:ext cx="1363701" cy="1298026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2"/>
          <p:cNvSpPr/>
          <p:nvPr/>
        </p:nvSpPr>
        <p:spPr>
          <a:xfrm>
            <a:off x="2420263" y="133526"/>
            <a:ext cx="4303477" cy="759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YMH Bingo!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299" y="-6"/>
            <a:ext cx="1363701" cy="1298026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3"/>
          <p:cNvSpPr/>
          <p:nvPr/>
        </p:nvSpPr>
        <p:spPr>
          <a:xfrm>
            <a:off x="1701801" y="345725"/>
            <a:ext cx="5619750" cy="6194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YMH Seek and Find!</a:t>
            </a:r>
          </a:p>
        </p:txBody>
      </p:sp>
      <p:sp>
        <p:nvSpPr>
          <p:cNvPr id="651" name="Google Shape;651;p63"/>
          <p:cNvSpPr txBox="1"/>
          <p:nvPr/>
        </p:nvSpPr>
        <p:spPr>
          <a:xfrm>
            <a:off x="842625" y="1298025"/>
            <a:ext cx="6246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Time to complete your </a:t>
            </a:r>
            <a:endParaRPr b="1" sz="3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Seek and Find cards!</a:t>
            </a:r>
            <a:endParaRPr b="1" sz="3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First to answer all 5 networking questions wins…..</a:t>
            </a:r>
            <a:endParaRPr sz="1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Patrick Gazard 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(Soon to be one of our own)</a:t>
            </a:r>
            <a:endParaRPr b="1"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‘How to create a Successful Music Ensemble’  </a:t>
            </a:r>
            <a:endParaRPr sz="1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52" name="Google Shape;65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9025">
            <a:off x="7153011" y="2685804"/>
            <a:ext cx="1438576" cy="201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63" title="Amazing - mix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544325"/>
            <a:ext cx="44677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63" title="2)Heworth - Make Your Own Kind Of Music.mp3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575" y="4544325"/>
            <a:ext cx="44677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63" title="2)Vale of York + Neburn - Be Our Guest.mp3">
            <a:hlinkClick r:id="rId8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0750" y="4544325"/>
            <a:ext cx="44677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63" title="2)Joseph Roundtree - I_m A Believer.mp3">
            <a:hlinkClick r:id="rId9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9925" y="4544325"/>
            <a:ext cx="446775" cy="4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 txBox="1"/>
          <p:nvPr>
            <p:ph idx="1" type="subTitle"/>
          </p:nvPr>
        </p:nvSpPr>
        <p:spPr>
          <a:xfrm>
            <a:off x="352400" y="3379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 txBox="1"/>
          <p:nvPr/>
        </p:nvSpPr>
        <p:spPr>
          <a:xfrm>
            <a:off x="588200" y="309250"/>
            <a:ext cx="804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51C7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51C75"/>
                </a:solidFill>
              </a:rPr>
              <a:t>Creative Approaches for teaching Classroom Composing </a:t>
            </a:r>
            <a:endParaRPr sz="3600">
              <a:solidFill>
                <a:srgbClr val="351C7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51C75"/>
                </a:solidFill>
              </a:rPr>
              <a:t>York</a:t>
            </a:r>
            <a:endParaRPr sz="3600">
              <a:solidFill>
                <a:srgbClr val="351C7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351C75"/>
                </a:solidFill>
              </a:rPr>
              <a:t>_______________</a:t>
            </a:r>
            <a:endParaRPr b="1" sz="5200">
              <a:solidFill>
                <a:srgbClr val="351C7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51C75"/>
                </a:solidFill>
              </a:rPr>
              <a:t>4 July 2024</a:t>
            </a:r>
            <a:endParaRPr sz="2900">
              <a:solidFill>
                <a:srgbClr val="351C75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51C75"/>
                </a:solidFill>
              </a:rPr>
              <a:t>Rachel Shapey, I Can Compose</a:t>
            </a:r>
            <a:endParaRPr b="1" sz="2200">
              <a:solidFill>
                <a:srgbClr val="351C75"/>
              </a:solidFill>
            </a:endParaRPr>
          </a:p>
        </p:txBody>
      </p:sp>
      <p:pic>
        <p:nvPicPr>
          <p:cNvPr id="349" name="Google Shape;349;p28"/>
          <p:cNvPicPr preferRelativeResize="0"/>
          <p:nvPr/>
        </p:nvPicPr>
        <p:blipFill rotWithShape="1">
          <a:blip r:embed="rId3">
            <a:alphaModFix amt="65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299" y="-6"/>
            <a:ext cx="1363701" cy="1298026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64"/>
          <p:cNvSpPr/>
          <p:nvPr/>
        </p:nvSpPr>
        <p:spPr>
          <a:xfrm>
            <a:off x="2172550" y="382425"/>
            <a:ext cx="5199056" cy="779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Thank You!</a:t>
            </a:r>
          </a:p>
        </p:txBody>
      </p:sp>
      <p:sp>
        <p:nvSpPr>
          <p:cNvPr id="663" name="Google Shape;663;p64"/>
          <p:cNvSpPr txBox="1"/>
          <p:nvPr/>
        </p:nvSpPr>
        <p:spPr>
          <a:xfrm>
            <a:off x="400025" y="1298025"/>
            <a:ext cx="8353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York Music Hub would like to thank every Music Teacher and Partner for their incredible work with children and young </a:t>
            </a:r>
            <a:r>
              <a:rPr b="1" lang="en" sz="2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people</a:t>
            </a:r>
            <a:r>
              <a:rPr b="1" lang="en" sz="2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of York!</a:t>
            </a:r>
            <a:endParaRPr b="1" sz="2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You are a great team!</a:t>
            </a:r>
            <a:endParaRPr b="1" sz="2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64" name="Google Shape;664;p64" title="Scooby Doo Sandwich GIF (Provided by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5599">
            <a:off x="5325003" y="3291296"/>
            <a:ext cx="3644794" cy="181025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64"/>
          <p:cNvSpPr txBox="1"/>
          <p:nvPr/>
        </p:nvSpPr>
        <p:spPr>
          <a:xfrm>
            <a:off x="483375" y="3957700"/>
            <a:ext cx="3942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Please enjoy some light refreshments from all at The York Music Hub.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66" name="Google Shape;666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675" y="2671525"/>
            <a:ext cx="1062000" cy="10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64"/>
          <p:cNvSpPr txBox="1"/>
          <p:nvPr/>
        </p:nvSpPr>
        <p:spPr>
          <a:xfrm>
            <a:off x="245725" y="2914925"/>
            <a:ext cx="51519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If you would like to give us your feedback</a:t>
            </a:r>
            <a:endParaRPr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Please scan here!</a:t>
            </a:r>
            <a:endParaRPr sz="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/>
          <p:nvPr>
            <p:ph type="title"/>
          </p:nvPr>
        </p:nvSpPr>
        <p:spPr>
          <a:xfrm>
            <a:off x="311700" y="30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Integrated approach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356" name="Google Shape;356;p29"/>
          <p:cNvSpPr/>
          <p:nvPr/>
        </p:nvSpPr>
        <p:spPr>
          <a:xfrm>
            <a:off x="155850" y="160782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2012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Listening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29"/>
          <p:cNvSpPr/>
          <p:nvPr/>
        </p:nvSpPr>
        <p:spPr>
          <a:xfrm>
            <a:off x="2342475" y="160782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4520300" y="1607825"/>
            <a:ext cx="2275500" cy="557700"/>
          </a:xfrm>
          <a:prstGeom prst="chevron">
            <a:avLst>
              <a:gd fmla="val 50000" name="adj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Performing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29"/>
          <p:cNvSpPr/>
          <p:nvPr/>
        </p:nvSpPr>
        <p:spPr>
          <a:xfrm>
            <a:off x="6495375" y="1607825"/>
            <a:ext cx="2391000" cy="557700"/>
          </a:xfrm>
          <a:prstGeom prst="chevron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0" name="Google Shape;3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"/>
          <p:cNvSpPr txBox="1"/>
          <p:nvPr>
            <p:ph type="title"/>
          </p:nvPr>
        </p:nvSpPr>
        <p:spPr>
          <a:xfrm>
            <a:off x="311700" y="30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Warm up - KS2+KS3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pic>
        <p:nvPicPr>
          <p:cNvPr id="366" name="Google Shape;3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 txBox="1"/>
          <p:nvPr>
            <p:ph type="title"/>
          </p:nvPr>
        </p:nvSpPr>
        <p:spPr>
          <a:xfrm>
            <a:off x="311700" y="30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Rain dance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720275" y="1471000"/>
            <a:ext cx="7010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Dynamics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Posture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Body percussion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Listening skills / focus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Texture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Describing sound </a:t>
            </a:r>
            <a:endParaRPr sz="2200">
              <a:solidFill>
                <a:srgbClr val="434343"/>
              </a:solidFill>
            </a:endParaRPr>
          </a:p>
        </p:txBody>
      </p:sp>
      <p:pic>
        <p:nvPicPr>
          <p:cNvPr id="373" name="Google Shape;3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"/>
          <p:cNvSpPr txBox="1"/>
          <p:nvPr/>
        </p:nvSpPr>
        <p:spPr>
          <a:xfrm>
            <a:off x="828950" y="439450"/>
            <a:ext cx="74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"/>
          <p:cNvSpPr txBox="1"/>
          <p:nvPr>
            <p:ph type="title"/>
          </p:nvPr>
        </p:nvSpPr>
        <p:spPr>
          <a:xfrm>
            <a:off x="311700" y="300800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Active Listening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384" name="Google Shape;384;p33"/>
          <p:cNvSpPr/>
          <p:nvPr/>
        </p:nvSpPr>
        <p:spPr>
          <a:xfrm>
            <a:off x="4183575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2012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Listening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33"/>
          <p:cNvSpPr/>
          <p:nvPr/>
        </p:nvSpPr>
        <p:spPr>
          <a:xfrm>
            <a:off x="6370200" y="209575"/>
            <a:ext cx="2462100" cy="557700"/>
          </a:xfrm>
          <a:prstGeom prst="chevron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33"/>
          <p:cNvSpPr txBox="1"/>
          <p:nvPr/>
        </p:nvSpPr>
        <p:spPr>
          <a:xfrm>
            <a:off x="507950" y="1734450"/>
            <a:ext cx="7460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In pairs or threes, o</a:t>
            </a:r>
            <a:r>
              <a:rPr lang="en" sz="2300">
                <a:solidFill>
                  <a:srgbClr val="434343"/>
                </a:solidFill>
              </a:rPr>
              <a:t>pen your envelope &amp; spread out the cards.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Put each colour together in the same area.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87" name="Google Shape;3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475" y="3104375"/>
            <a:ext cx="1795650" cy="17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0390" y="417199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